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58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4"/>
  </p:normalViewPr>
  <p:slideViewPr>
    <p:cSldViewPr snapToGrid="0" snapToObjects="1">
      <p:cViewPr varScale="1">
        <p:scale>
          <a:sx n="90" d="100"/>
          <a:sy n="90" d="100"/>
        </p:scale>
        <p:origin x="232" y="10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8/29/19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8/29/19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8/29/19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56919-DC24-7449-9A43-77CBBB48A0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new restaurant in Copenhagen</a:t>
            </a:r>
            <a:br>
              <a:rPr lang="da-DK" dirty="0"/>
            </a:br>
            <a:endParaRPr lang="da-D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5976AD-330E-4943-A15C-21DA4925D6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 which region would a new restaurant most likely survive?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532225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24F48-3BC9-5C48-A156-C0D7CB099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Resources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7B83F-3D80-BD41-965D-E90533E04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841452"/>
            <a:ext cx="8596668" cy="3880773"/>
          </a:xfrm>
        </p:spPr>
        <p:txBody>
          <a:bodyPr/>
          <a:lstStyle/>
          <a:p>
            <a:r>
              <a:rPr lang="da-DK" dirty="0"/>
              <a:t>Wikipedia: Post </a:t>
            </a:r>
            <a:r>
              <a:rPr lang="da-DK" dirty="0" err="1"/>
              <a:t>codes</a:t>
            </a:r>
            <a:endParaRPr lang="da-DK" dirty="0"/>
          </a:p>
          <a:p>
            <a:r>
              <a:rPr lang="da-DK" dirty="0"/>
              <a:t>Google </a:t>
            </a:r>
            <a:r>
              <a:rPr lang="da-DK" dirty="0" err="1"/>
              <a:t>map</a:t>
            </a:r>
            <a:r>
              <a:rPr lang="da-DK" dirty="0"/>
              <a:t> </a:t>
            </a:r>
            <a:r>
              <a:rPr lang="da-DK" dirty="0" err="1"/>
              <a:t>geocoding</a:t>
            </a:r>
            <a:r>
              <a:rPr lang="da-DK" dirty="0"/>
              <a:t> API: </a:t>
            </a:r>
            <a:r>
              <a:rPr lang="da-DK" dirty="0" err="1"/>
              <a:t>Coordinate</a:t>
            </a:r>
            <a:r>
              <a:rPr lang="da-DK" dirty="0"/>
              <a:t> info</a:t>
            </a:r>
          </a:p>
          <a:p>
            <a:r>
              <a:rPr lang="da-DK" dirty="0" err="1"/>
              <a:t>FourSquare</a:t>
            </a:r>
            <a:r>
              <a:rPr lang="da-DK" dirty="0"/>
              <a:t> API: </a:t>
            </a:r>
            <a:r>
              <a:rPr lang="da-DK" dirty="0" err="1"/>
              <a:t>Venues</a:t>
            </a:r>
            <a:r>
              <a:rPr lang="da-DK" dirty="0"/>
              <a:t> information</a:t>
            </a:r>
          </a:p>
          <a:p>
            <a:r>
              <a:rPr lang="da-DK" dirty="0" err="1"/>
              <a:t>Folium</a:t>
            </a:r>
            <a:r>
              <a:rPr lang="da-DK" dirty="0"/>
              <a:t>: </a:t>
            </a:r>
            <a:r>
              <a:rPr lang="da-DK" dirty="0" err="1"/>
              <a:t>map</a:t>
            </a:r>
            <a:r>
              <a:rPr lang="da-DK" dirty="0"/>
              <a:t> </a:t>
            </a:r>
            <a:r>
              <a:rPr lang="da-DK" dirty="0" err="1"/>
              <a:t>creation</a:t>
            </a:r>
            <a:endParaRPr lang="da-DK" dirty="0"/>
          </a:p>
          <a:p>
            <a:r>
              <a:rPr lang="da-DK" dirty="0" err="1"/>
              <a:t>SKlearn</a:t>
            </a:r>
            <a:r>
              <a:rPr lang="da-DK" dirty="0"/>
              <a:t>: </a:t>
            </a:r>
            <a:r>
              <a:rPr lang="da-DK" dirty="0" err="1"/>
              <a:t>machine</a:t>
            </a:r>
            <a:r>
              <a:rPr lang="da-DK" dirty="0"/>
              <a:t> </a:t>
            </a:r>
            <a:r>
              <a:rPr lang="da-DK" dirty="0" err="1"/>
              <a:t>learning</a:t>
            </a:r>
            <a:r>
              <a:rPr lang="da-DK" dirty="0"/>
              <a:t> </a:t>
            </a:r>
            <a:r>
              <a:rPr lang="da-DK" dirty="0" err="1"/>
              <a:t>python</a:t>
            </a:r>
            <a:r>
              <a:rPr lang="da-DK" dirty="0"/>
              <a:t> </a:t>
            </a:r>
            <a:r>
              <a:rPr lang="da-DK" dirty="0" err="1"/>
              <a:t>package</a:t>
            </a:r>
            <a:endParaRPr lang="da-DK" dirty="0"/>
          </a:p>
          <a:p>
            <a:r>
              <a:rPr lang="da-DK" dirty="0"/>
              <a:t>Pandas: Data frame handle </a:t>
            </a:r>
            <a:r>
              <a:rPr lang="da-DK" dirty="0" err="1"/>
              <a:t>package</a:t>
            </a:r>
            <a:endParaRPr lang="da-DK" dirty="0"/>
          </a:p>
          <a:p>
            <a:pPr marL="0" indent="0">
              <a:buNone/>
            </a:pP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251579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3F803-20D7-2044-A43A-4886F3191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da-DK" sz="2000" dirty="0"/>
              <a:t>The region centers on </a:t>
            </a:r>
            <a:r>
              <a:rPr lang="da-DK" sz="2000" dirty="0" err="1"/>
              <a:t>map</a:t>
            </a:r>
            <a:r>
              <a:rPr lang="da-DK" sz="2000" dirty="0"/>
              <a:t>.</a:t>
            </a:r>
            <a:br>
              <a:rPr lang="da-DK" sz="2000" dirty="0"/>
            </a:br>
            <a:r>
              <a:rPr lang="da-DK" sz="2000" dirty="0"/>
              <a:t>How to find the </a:t>
            </a:r>
            <a:r>
              <a:rPr lang="da-DK" sz="2000" dirty="0" err="1"/>
              <a:t>best</a:t>
            </a:r>
            <a:r>
              <a:rPr lang="da-DK" sz="2000" dirty="0"/>
              <a:t> </a:t>
            </a:r>
            <a:r>
              <a:rPr lang="da-DK" sz="2000" dirty="0" err="1"/>
              <a:t>ones</a:t>
            </a:r>
            <a:r>
              <a:rPr lang="da-DK" sz="2000" dirty="0"/>
              <a:t> to open a new restaurant?</a:t>
            </a:r>
            <a:br>
              <a:rPr lang="da-DK" sz="2000" dirty="0"/>
            </a:br>
            <a:endParaRPr lang="da-DK" sz="2000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AB3D11C-2C7C-4986-8AF6-09AC8FB2B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3148" y="2532064"/>
            <a:ext cx="4064439" cy="3880773"/>
          </a:xfrm>
        </p:spPr>
        <p:txBody>
          <a:bodyPr>
            <a:normAutofit/>
          </a:bodyPr>
          <a:lstStyle/>
          <a:p>
            <a:r>
              <a:rPr lang="en-US" dirty="0"/>
              <a:t>Pre-process Data</a:t>
            </a:r>
          </a:p>
          <a:p>
            <a:r>
              <a:rPr lang="en-US" dirty="0"/>
              <a:t>Determine Cluster number</a:t>
            </a:r>
          </a:p>
          <a:p>
            <a:r>
              <a:rPr lang="en-US" dirty="0"/>
              <a:t>Build Clustering Model</a:t>
            </a:r>
          </a:p>
          <a:p>
            <a:r>
              <a:rPr lang="en-US" dirty="0"/>
              <a:t>Refine Model</a:t>
            </a:r>
          </a:p>
          <a:p>
            <a:r>
              <a:rPr lang="en-US" dirty="0"/>
              <a:t>Calculate Competition Level</a:t>
            </a:r>
          </a:p>
          <a:p>
            <a:r>
              <a:rPr lang="en-US" dirty="0"/>
              <a:t>Calculate Determine Feature</a:t>
            </a:r>
          </a:p>
          <a:p>
            <a:r>
              <a:rPr lang="en-US" dirty="0"/>
              <a:t>Analyze Result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Content Placeholder 3" descr="A picture containing map, text, sky, kite&#10;&#10;Description automatically generated">
            <a:extLst>
              <a:ext uri="{FF2B5EF4-FFF2-40B4-BE49-F238E27FC236}">
                <a16:creationId xmlns:a16="http://schemas.microsoft.com/office/drawing/2014/main" id="{89F9CEEC-A75A-714D-BDB2-112A9AF67BE6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5923" r="28420" b="-1"/>
          <a:stretch/>
        </p:blipFill>
        <p:spPr>
          <a:xfrm>
            <a:off x="20" y="-1"/>
            <a:ext cx="5394940" cy="6858001"/>
          </a:xfrm>
          <a:custGeom>
            <a:avLst/>
            <a:gdLst>
              <a:gd name="connsiteX0" fmla="*/ 842596 w 5394960"/>
              <a:gd name="connsiteY0" fmla="*/ 0 h 6858000"/>
              <a:gd name="connsiteX1" fmla="*/ 5394960 w 5394960"/>
              <a:gd name="connsiteY1" fmla="*/ 0 h 6858000"/>
              <a:gd name="connsiteX2" fmla="*/ 5394960 w 5394960"/>
              <a:gd name="connsiteY2" fmla="*/ 21851 h 6858000"/>
              <a:gd name="connsiteX3" fmla="*/ 4365943 w 5394960"/>
              <a:gd name="connsiteY3" fmla="*/ 6858000 h 6858000"/>
              <a:gd name="connsiteX4" fmla="*/ 0 w 5394960"/>
              <a:gd name="connsiteY4" fmla="*/ 6858000 h 6858000"/>
              <a:gd name="connsiteX5" fmla="*/ 0 w 5394960"/>
              <a:gd name="connsiteY5" fmla="*/ 566615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8" name="Isosceles Triangle 15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1763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1C66-EB2B-D54F-A999-19892C5EA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da-DK" sz="2800" dirty="0" err="1"/>
              <a:t>Venues</a:t>
            </a:r>
            <a:r>
              <a:rPr lang="da-DK" sz="2800" dirty="0"/>
              <a:t> Distribution</a:t>
            </a:r>
            <a:br>
              <a:rPr lang="da-DK" sz="2800" dirty="0"/>
            </a:br>
            <a:r>
              <a:rPr lang="da-DK" sz="2800" dirty="0"/>
              <a:t>- limit 100</a:t>
            </a:r>
            <a:br>
              <a:rPr lang="da-DK" sz="2800" dirty="0"/>
            </a:br>
            <a:r>
              <a:rPr lang="da-DK" sz="2800" dirty="0"/>
              <a:t>- Radius 1000m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C0B8E96-F516-41CC-9318-507CDCC1FF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Remote regions are more spread out, some region even overlapped to each other, while region close to city center are more centralized as the venues locate closer to each other</a:t>
            </a:r>
            <a:r>
              <a:rPr lang="da-DK" dirty="0"/>
              <a:t> .</a:t>
            </a:r>
          </a:p>
          <a:p>
            <a:pPr>
              <a:lnSpc>
                <a:spcPct val="90000"/>
              </a:lnSpc>
            </a:pPr>
            <a:r>
              <a:rPr lang="da-DK" dirty="0" err="1"/>
              <a:t>Need</a:t>
            </a:r>
            <a:r>
              <a:rPr lang="da-DK" dirty="0"/>
              <a:t> </a:t>
            </a:r>
            <a:r>
              <a:rPr lang="da-DK" dirty="0" err="1"/>
              <a:t>refine</a:t>
            </a:r>
            <a:r>
              <a:rPr lang="da-DK" dirty="0"/>
              <a:t> the data </a:t>
            </a:r>
            <a:r>
              <a:rPr lang="da-DK" dirty="0" err="1"/>
              <a:t>quality</a:t>
            </a:r>
            <a:r>
              <a:rPr lang="da-DK" dirty="0"/>
              <a:t> by </a:t>
            </a:r>
            <a:r>
              <a:rPr lang="da-DK" dirty="0" err="1"/>
              <a:t>increasing</a:t>
            </a:r>
            <a:r>
              <a:rPr lang="da-DK" dirty="0"/>
              <a:t> data point limit and </a:t>
            </a:r>
            <a:r>
              <a:rPr lang="da-DK" dirty="0" err="1"/>
              <a:t>decreasing</a:t>
            </a:r>
            <a:r>
              <a:rPr lang="da-DK" dirty="0"/>
              <a:t> the data point radius.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F5F8E2-6BBA-3C4A-BCE5-BD07851E29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739"/>
          <a:stretch/>
        </p:blipFill>
        <p:spPr>
          <a:xfrm>
            <a:off x="677334" y="2159331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452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99CE9-8617-B540-A388-729831E59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da-DK" sz="2800" dirty="0" err="1"/>
              <a:t>Venues</a:t>
            </a:r>
            <a:r>
              <a:rPr lang="da-DK" sz="2800" dirty="0"/>
              <a:t> Distribution</a:t>
            </a:r>
            <a:br>
              <a:rPr lang="da-DK" sz="2800" dirty="0"/>
            </a:br>
            <a:r>
              <a:rPr lang="da-DK" sz="2800" dirty="0"/>
              <a:t>- limit 200</a:t>
            </a:r>
            <a:br>
              <a:rPr lang="da-DK" sz="2800" dirty="0"/>
            </a:br>
            <a:r>
              <a:rPr lang="da-DK" sz="2800" dirty="0"/>
              <a:t>- Radius 500m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06A8CE6-8EB4-473F-9BB4-0EA2B38864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287" y="2160589"/>
            <a:ext cx="2934714" cy="3880773"/>
          </a:xfrm>
        </p:spPr>
        <p:txBody>
          <a:bodyPr>
            <a:normAutofit/>
          </a:bodyPr>
          <a:lstStyle/>
          <a:p>
            <a:r>
              <a:rPr lang="en-US" dirty="0"/>
              <a:t>Compared to dataset with limit 100 and radius 1000m, this dataset distribution looks more centralized and less overlapped.</a:t>
            </a:r>
          </a:p>
          <a:p>
            <a:r>
              <a:rPr lang="en-US" dirty="0"/>
              <a:t>Can be used for further clustering analysis</a:t>
            </a:r>
          </a:p>
        </p:txBody>
      </p:sp>
      <p:pic>
        <p:nvPicPr>
          <p:cNvPr id="4" name="Content Placeholder 3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4DEE1EFD-AADF-5848-94FD-BF543C0D5DCB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6530" r="14194"/>
          <a:stretch/>
        </p:blipFill>
        <p:spPr>
          <a:xfrm>
            <a:off x="677334" y="2159331"/>
            <a:ext cx="5423429" cy="3882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637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F63309-C9DC-C945-A12A-31356791CE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4539" y="5403725"/>
            <a:ext cx="6986757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An intuitive presentation of venue numbers in each region.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A1DEDBF-705A-6E46-9656-4F53E0512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5470" y="160983"/>
            <a:ext cx="7161255" cy="529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81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1DB1D-6757-5C4F-B243-CD1EF00E9F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Top </a:t>
            </a:r>
            <a:r>
              <a:rPr lang="da-DK" dirty="0" err="1"/>
              <a:t>venue</a:t>
            </a:r>
            <a:r>
              <a:rPr lang="da-DK" dirty="0"/>
              <a:t> </a:t>
            </a:r>
            <a:r>
              <a:rPr lang="da-DK" dirty="0" err="1"/>
              <a:t>categories</a:t>
            </a:r>
            <a:r>
              <a:rPr lang="da-DK" dirty="0"/>
              <a:t> in </a:t>
            </a:r>
            <a:r>
              <a:rPr lang="da-DK" dirty="0" err="1"/>
              <a:t>each</a:t>
            </a:r>
            <a:r>
              <a:rPr lang="da-DK" dirty="0"/>
              <a:t> region 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96C53F2C-A2B9-1E4A-A16B-8956667383B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25" y="1510140"/>
            <a:ext cx="9515475" cy="4033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5379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CBB3E-2D36-9F41-A960-48413BD4B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en-US" i="1" dirty="0"/>
              <a:t>mean distance with different K value</a:t>
            </a:r>
            <a:r>
              <a:rPr lang="da-DK" dirty="0"/>
              <a:t> </a:t>
            </a:r>
          </a:p>
        </p:txBody>
      </p:sp>
      <p:pic>
        <p:nvPicPr>
          <p:cNvPr id="4" name="Content Placeholder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D4ACB6D-463A-B34C-BE24-51F22B84CB24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17474" y="2159331"/>
            <a:ext cx="5283289" cy="3460554"/>
          </a:xfrm>
          <a:prstGeom prst="rect">
            <a:avLst/>
          </a:prstGeom>
        </p:spPr>
      </p:pic>
      <p:sp>
        <p:nvSpPr>
          <p:cNvPr id="10" name="Content Placeholder 7">
            <a:extLst>
              <a:ext uri="{FF2B5EF4-FFF2-40B4-BE49-F238E27FC236}">
                <a16:creationId xmlns:a16="http://schemas.microsoft.com/office/drawing/2014/main" id="{38E5692D-1738-41EC-9DD9-7591A768D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6039" y="2160589"/>
            <a:ext cx="2927185" cy="3880773"/>
          </a:xfrm>
        </p:spPr>
        <p:txBody>
          <a:bodyPr>
            <a:normAutofit/>
          </a:bodyPr>
          <a:lstStyle/>
          <a:p>
            <a:r>
              <a:rPr lang="en-US" dirty="0"/>
              <a:t>The mean distance has the smallest value when the K value is 2, selected from a range between 2 and 25</a:t>
            </a:r>
            <a:r>
              <a:rPr lang="da-DK" sz="1600" dirty="0"/>
              <a:t> .</a:t>
            </a:r>
          </a:p>
          <a:p>
            <a:r>
              <a:rPr lang="en-US" dirty="0"/>
              <a:t>Making 2 clusters for the 51 regions would lead to a better clustering result</a:t>
            </a:r>
            <a:r>
              <a:rPr lang="da-DK" sz="1600" dirty="0"/>
              <a:t> </a:t>
            </a: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2664664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8C9B83F-64CD-41C1-925F-A08801FFD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1655065-0BD7-4422-BEC0-4401E9980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4DDD90AC-ABEC-4A76-9C9C-AD0A5F8FC7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21A8AFEF-EC50-4C0B-9C64-814B76C820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CAFAA800-E117-4357-84E4-56B63EA03E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8DDFC9F4-3B45-402D-8AD7-60B3F08ED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F26A0854-FBE4-4587-B349-06BE192BD7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54A9C4C6-FF7D-470E-BFCA-CE4F60A1F0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B1721EA8-4871-45D4-B78F-AE805A3004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5763971-E3A3-45C6-9BA8-2E032C7A5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32752E94-0E01-4AF5-A43A-F2FAD8737C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6" name="Content Placeholder 5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87E80921-5F0D-8543-ABBB-8242E129380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9091" t="15440" b="3429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D23F897-20F0-5F4B-B269-535B6B41F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8867" y="1678666"/>
            <a:ext cx="4088190" cy="236909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</a:pPr>
            <a:r>
              <a:rPr lang="en-US" sz="4100" i="1" dirty="0"/>
              <a:t> K-means clustering with 2 clusters for 51 regions</a:t>
            </a:r>
            <a:r>
              <a:rPr lang="en-US" sz="4100" dirty="0"/>
              <a:t> 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57C1A16-B8AB-4D99-A195-A38F556A6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8A9B20B-D1DD-4573-B5EC-5580295192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le 23">
            <a:extLst>
              <a:ext uri="{FF2B5EF4-FFF2-40B4-BE49-F238E27FC236}">
                <a16:creationId xmlns:a16="http://schemas.microsoft.com/office/drawing/2014/main" id="{66D61E08-70C3-48D8-BEA0-787111DC3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5">
            <a:extLst>
              <a:ext uri="{FF2B5EF4-FFF2-40B4-BE49-F238E27FC236}">
                <a16:creationId xmlns:a16="http://schemas.microsoft.com/office/drawing/2014/main" id="{FC55298F-0AE5-478E-AD2B-03C2614C58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Isosceles Triangle 24">
            <a:extLst>
              <a:ext uri="{FF2B5EF4-FFF2-40B4-BE49-F238E27FC236}">
                <a16:creationId xmlns:a16="http://schemas.microsoft.com/office/drawing/2014/main" id="{C180E4EA-0B63-4779-A895-7E90E7108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Rectangle 27">
            <a:extLst>
              <a:ext uri="{FF2B5EF4-FFF2-40B4-BE49-F238E27FC236}">
                <a16:creationId xmlns:a16="http://schemas.microsoft.com/office/drawing/2014/main" id="{CEE01D9D-3DE8-4EED-B0D3-8F3C79CC7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89AF5CE9-607F-43F4-8983-DCD6DA40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29">
            <a:extLst>
              <a:ext uri="{FF2B5EF4-FFF2-40B4-BE49-F238E27FC236}">
                <a16:creationId xmlns:a16="http://schemas.microsoft.com/office/drawing/2014/main" id="{6EEA2DBD-9E1E-4521-8C01-F32AD18A8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Isosceles Triangle 29">
            <a:extLst>
              <a:ext uri="{FF2B5EF4-FFF2-40B4-BE49-F238E27FC236}">
                <a16:creationId xmlns:a16="http://schemas.microsoft.com/office/drawing/2014/main" id="{15BBD2C1-BA9B-46A9-A27A-33498B1692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205949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C8FF1-74A9-F14E-B107-2CF94206D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759" y="738188"/>
            <a:ext cx="8596668" cy="132080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dirty="0"/>
              <a:t> </a:t>
            </a:r>
            <a:r>
              <a:rPr lang="en-US" sz="2800" i="1" dirty="0"/>
              <a:t>Top 5 regions best for opening a new restaurant</a:t>
            </a:r>
            <a:r>
              <a:rPr lang="en-US" sz="2800" dirty="0"/>
              <a:t> : </a:t>
            </a:r>
            <a:r>
              <a:rPr lang="en-US" sz="2800" i="1" dirty="0" err="1"/>
              <a:t>Vallensbæk</a:t>
            </a:r>
            <a:r>
              <a:rPr lang="en-US" sz="2800" i="1" dirty="0"/>
              <a:t>, </a:t>
            </a:r>
            <a:r>
              <a:rPr lang="en-US" sz="2800" i="1" dirty="0" err="1"/>
              <a:t>Vedbæk</a:t>
            </a:r>
            <a:r>
              <a:rPr lang="en-US" sz="2800" i="1" dirty="0"/>
              <a:t>, </a:t>
            </a:r>
            <a:r>
              <a:rPr lang="en-US" sz="2800" i="1" dirty="0" err="1"/>
              <a:t>Rødovre</a:t>
            </a:r>
            <a:r>
              <a:rPr lang="en-US" sz="2800" i="1" dirty="0"/>
              <a:t>, </a:t>
            </a:r>
            <a:r>
              <a:rPr lang="en-US" sz="2800" i="1" dirty="0" err="1"/>
              <a:t>Dragør</a:t>
            </a:r>
            <a:r>
              <a:rPr lang="en-US" sz="2800" i="1" dirty="0"/>
              <a:t> and Copenhagen </a:t>
            </a:r>
            <a:r>
              <a:rPr lang="en-US" sz="2800" i="1" dirty="0" err="1"/>
              <a:t>Ø</a:t>
            </a:r>
            <a:r>
              <a:rPr lang="en-US" sz="2800" dirty="0"/>
              <a:t>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CD02B9-99CB-BC44-B55D-B7B6F8452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843" y="2760664"/>
            <a:ext cx="6512960" cy="18399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F6A279-6B8F-0A4B-A39C-8EB11DE4DCE2}"/>
              </a:ext>
            </a:extLst>
          </p:cNvPr>
          <p:cNvSpPr txBox="1"/>
          <p:nvPr/>
        </p:nvSpPr>
        <p:spPr>
          <a:xfrm>
            <a:off x="6945884" y="2574927"/>
            <a:ext cx="2927185" cy="2482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restaurant_rate</a:t>
            </a:r>
            <a:r>
              <a:rPr lang="en-US" sz="15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US" sz="15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restaurant_count</a:t>
            </a:r>
            <a:r>
              <a:rPr lang="en-US" sz="15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/ </a:t>
            </a:r>
            <a:r>
              <a:rPr lang="en-US" sz="15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Venue_count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max_rest_rate</a:t>
            </a:r>
            <a:r>
              <a:rPr lang="en-US" sz="15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max(</a:t>
            </a:r>
            <a:r>
              <a:rPr lang="en-US" sz="15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restaurant_rate</a:t>
            </a:r>
            <a:r>
              <a:rPr lang="en-US" sz="15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sz="15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New_Rest</a:t>
            </a:r>
            <a:r>
              <a:rPr lang="en-US" sz="15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= </a:t>
            </a:r>
            <a:r>
              <a:rPr lang="en-US" sz="15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Venue_count</a:t>
            </a:r>
            <a:r>
              <a:rPr lang="en-US" sz="15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* </a:t>
            </a:r>
            <a:r>
              <a:rPr lang="en-US" sz="15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max_rest_rate</a:t>
            </a:r>
            <a:r>
              <a:rPr lang="en-US" sz="1500" i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</a:t>
            </a:r>
            <a:r>
              <a:rPr lang="en-US" sz="1500" i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restaurant_count</a:t>
            </a: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endParaRPr lang="en-US" sz="15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639481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286</Words>
  <Application>Microsoft Macintosh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A new restaurant in Copenhagen </vt:lpstr>
      <vt:lpstr>The region centers on map. How to find the best ones to open a new restaurant? </vt:lpstr>
      <vt:lpstr>Venues Distribution - limit 100 - Radius 1000m</vt:lpstr>
      <vt:lpstr>Venues Distribution - limit 200 - Radius 500m</vt:lpstr>
      <vt:lpstr>An intuitive presentation of venue numbers in each region.</vt:lpstr>
      <vt:lpstr>Top venue categories in each region </vt:lpstr>
      <vt:lpstr>mean distance with different K value </vt:lpstr>
      <vt:lpstr> K-means clustering with 2 clusters for 51 regions </vt:lpstr>
      <vt:lpstr> Top 5 regions best for opening a new restaurant : Vallensbæk, Vedbæk, Rødovre, Dragør and Copenhagen Ø. </vt:lpstr>
      <vt:lpstr>Resources and Tools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new restaurant in Copenhagen </dc:title>
  <dc:creator>Li Yang</dc:creator>
  <cp:lastModifiedBy>Li Yang</cp:lastModifiedBy>
  <cp:revision>1</cp:revision>
  <dcterms:created xsi:type="dcterms:W3CDTF">2019-08-29T21:21:53Z</dcterms:created>
  <dcterms:modified xsi:type="dcterms:W3CDTF">2019-08-29T21:24:00Z</dcterms:modified>
</cp:coreProperties>
</file>